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828" r:id="rId1"/>
  </p:sldMasterIdLst>
  <p:notesMasterIdLst>
    <p:notesMasterId r:id="rId33"/>
  </p:notesMasterIdLst>
  <p:handoutMasterIdLst>
    <p:handoutMasterId r:id="rId34"/>
  </p:handoutMasterIdLst>
  <p:sldIdLst>
    <p:sldId id="411" r:id="rId2"/>
    <p:sldId id="463" r:id="rId3"/>
    <p:sldId id="448" r:id="rId4"/>
    <p:sldId id="486" r:id="rId5"/>
    <p:sldId id="449" r:id="rId6"/>
    <p:sldId id="417" r:id="rId7"/>
    <p:sldId id="425" r:id="rId8"/>
    <p:sldId id="423" r:id="rId9"/>
    <p:sldId id="421" r:id="rId10"/>
    <p:sldId id="419" r:id="rId11"/>
    <p:sldId id="465" r:id="rId12"/>
    <p:sldId id="470" r:id="rId13"/>
    <p:sldId id="471" r:id="rId14"/>
    <p:sldId id="469" r:id="rId15"/>
    <p:sldId id="466" r:id="rId16"/>
    <p:sldId id="476" r:id="rId17"/>
    <p:sldId id="467" r:id="rId18"/>
    <p:sldId id="487" r:id="rId19"/>
    <p:sldId id="483" r:id="rId20"/>
    <p:sldId id="472" r:id="rId21"/>
    <p:sldId id="473" r:id="rId22"/>
    <p:sldId id="478" r:id="rId23"/>
    <p:sldId id="479" r:id="rId24"/>
    <p:sldId id="474" r:id="rId25"/>
    <p:sldId id="480" r:id="rId26"/>
    <p:sldId id="481" r:id="rId27"/>
    <p:sldId id="482" r:id="rId28"/>
    <p:sldId id="477" r:id="rId29"/>
    <p:sldId id="475" r:id="rId30"/>
    <p:sldId id="485" r:id="rId31"/>
    <p:sldId id="446" r:id="rId32"/>
  </p:sldIdLst>
  <p:sldSz cx="9144000" cy="6858000" type="letter"/>
  <p:notesSz cx="7010400" cy="9296400"/>
  <p:defaultTextStyle>
    <a:defPPr>
      <a:defRPr lang="en-US"/>
    </a:defPPr>
    <a:lvl1pPr algn="ctr" rtl="0" fontAlgn="base">
      <a:spcBef>
        <a:spcPct val="1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1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1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1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1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FO7dRBOc2C/bxLGfYOe8A==" hashData="04EZFVIMHQZonTB+J+kDIWyhW1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65B1"/>
    <a:srgbClr val="8CF4EA"/>
    <a:srgbClr val="500093"/>
    <a:srgbClr val="3365FB"/>
    <a:srgbClr val="48CCF9"/>
    <a:srgbClr val="062A4A"/>
    <a:srgbClr val="0839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4660"/>
  </p:normalViewPr>
  <p:slideViewPr>
    <p:cSldViewPr>
      <p:cViewPr>
        <p:scale>
          <a:sx n="70" d="100"/>
          <a:sy n="70" d="100"/>
        </p:scale>
        <p:origin x="-3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4074"/>
    </p:cViewPr>
  </p:sorterViewPr>
  <p:notesViewPr>
    <p:cSldViewPr>
      <p:cViewPr>
        <p:scale>
          <a:sx n="75" d="100"/>
          <a:sy n="75" d="100"/>
        </p:scale>
        <p:origin x="-1368" y="9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image" Target="../media/image8.wmf"/><Relationship Id="rId4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wmf"/><Relationship Id="rId1" Type="http://schemas.openxmlformats.org/officeDocument/2006/relationships/image" Target="../media/image8.wmf"/><Relationship Id="rId4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06725" y="8624888"/>
            <a:ext cx="7397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97" tIns="45290" rIns="92197" bIns="45290">
            <a:spAutoFit/>
          </a:bodyPr>
          <a:lstStyle/>
          <a:p>
            <a:pPr defTabSz="931863" eaLnBrk="0" hangingPunct="0"/>
            <a:r>
              <a:rPr lang="en-US" sz="1100" b="1"/>
              <a:t>Page </a:t>
            </a:r>
            <a:fld id="{A5B75B27-FCD2-4976-A9F9-6C4D2370C705}" type="slidenum">
              <a:rPr lang="en-US" sz="1100" b="1"/>
              <a:pPr defTabSz="931863" eaLnBrk="0" hangingPunct="0"/>
              <a:t>‹#›</a:t>
            </a:fld>
            <a:endParaRPr lang="en-US" sz="1100" b="1"/>
          </a:p>
        </p:txBody>
      </p:sp>
    </p:spTree>
    <p:extLst>
      <p:ext uri="{BB962C8B-B14F-4D97-AF65-F5344CB8AC3E}">
        <p14:creationId xmlns:p14="http://schemas.microsoft.com/office/powerpoint/2010/main" val="609568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862138" y="492125"/>
            <a:ext cx="10737851" cy="805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5125" y="8793163"/>
            <a:ext cx="24399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97" tIns="45290" rIns="92197" bIns="45290">
            <a:spAutoFit/>
          </a:bodyPr>
          <a:lstStyle/>
          <a:p>
            <a:pPr marL="349250" indent="-349250" algn="l" defTabSz="931863" eaLnBrk="0" hangingPunct="0"/>
            <a:r>
              <a:rPr lang="en-US" sz="1000" b="1"/>
              <a:t>Staff Presentations, Oct/Nov 2000. </a:t>
            </a:r>
            <a:fld id="{FCBB1D21-EC23-4575-AC43-B2A719C8B6D0}" type="slidenum">
              <a:rPr lang="en-US" sz="1000" b="1"/>
              <a:pPr marL="349250" indent="-349250" algn="l" defTabSz="931863" eaLnBrk="0" hangingPunct="0"/>
              <a:t>‹#›</a:t>
            </a:fld>
            <a:endParaRPr lang="en-US" sz="1000" b="1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75363" y="8831263"/>
            <a:ext cx="673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97" tIns="45290" rIns="92197" bIns="45290">
            <a:spAutoFit/>
          </a:bodyPr>
          <a:lstStyle/>
          <a:p>
            <a:pPr marL="349250" indent="-349250" algn="l" defTabSz="931863" eaLnBrk="0" hangingPunct="0"/>
            <a:fld id="{C7C6CA68-9676-4033-A6E2-2BA1FD8F4890}" type="datetime1">
              <a:rPr lang="en-US" sz="1000" b="1"/>
              <a:pPr marL="349250" indent="-349250" algn="l" defTabSz="931863" eaLnBrk="0" hangingPunct="0"/>
              <a:t>7/26/2011</a:t>
            </a:fld>
            <a:endParaRPr lang="en-US" sz="1000" b="1"/>
          </a:p>
        </p:txBody>
      </p:sp>
    </p:spTree>
    <p:extLst>
      <p:ext uri="{BB962C8B-B14F-4D97-AF65-F5344CB8AC3E}">
        <p14:creationId xmlns:p14="http://schemas.microsoft.com/office/powerpoint/2010/main" val="3030906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97" tIns="45290" rIns="92197" bIns="45290"/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1400" dirty="0" smtClean="0">
                <a:latin typeface="Arial" charset="0"/>
              </a:rPr>
              <a:t>In our software development process, what things are we doing that we need to change?</a:t>
            </a:r>
            <a:endParaRPr lang="en-US" sz="1400" dirty="0">
              <a:latin typeface="Arial" charset="0"/>
            </a:endParaRPr>
          </a:p>
        </p:txBody>
      </p:sp>
      <p:sp>
        <p:nvSpPr>
          <p:cNvPr id="242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231775"/>
            <a:ext cx="4856162" cy="3641725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267200"/>
            <a:ext cx="5943600" cy="4332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pPr>
              <a:buFont typeface="Symbol" pitchFamily="18" charset="2"/>
              <a:buNone/>
            </a:pPr>
            <a:r>
              <a:rPr lang="en-US" sz="1400" b="1" dirty="0">
                <a:latin typeface="Arial" charset="0"/>
              </a:rPr>
              <a:t>Product Manager, Development Manager, Project Manager (role) Responsibility</a:t>
            </a:r>
          </a:p>
          <a:p>
            <a:pPr>
              <a:buFont typeface="Symbol" pitchFamily="18" charset="2"/>
              <a:buNone/>
            </a:pPr>
            <a:r>
              <a:rPr lang="en-US" sz="1400" b="1" dirty="0">
                <a:latin typeface="Arial" charset="0"/>
              </a:rPr>
              <a:t>Key Practice Example:</a:t>
            </a:r>
          </a:p>
          <a:p>
            <a:pPr>
              <a:buFont typeface="Symbol" pitchFamily="18" charset="2"/>
              <a:buChar char="·"/>
            </a:pPr>
            <a:r>
              <a:rPr lang="en-US" sz="1400" u="sng" dirty="0">
                <a:latin typeface="Arial" charset="0"/>
              </a:rPr>
              <a:t>Activity 3</a:t>
            </a:r>
            <a:r>
              <a:rPr lang="en-US" sz="1400" dirty="0">
                <a:latin typeface="Arial" charset="0"/>
              </a:rPr>
              <a:t> The software engineering group participates with other affected groups in the overall project planning throughout the project's life.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155575"/>
            <a:ext cx="5265737" cy="3949700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r>
              <a:rPr lang="en-US" sz="1000" dirty="0">
                <a:latin typeface="Arial" charset="0"/>
              </a:rPr>
              <a:t>Questions????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79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155575"/>
            <a:ext cx="5265737" cy="3949700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r>
              <a:rPr lang="en-US" sz="1000">
                <a:latin typeface="Arial" charset="0"/>
              </a:rPr>
              <a:t>Questions????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155575"/>
            <a:ext cx="5265737" cy="39497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r>
              <a:rPr lang="en-US" sz="1000">
                <a:latin typeface="Arial" charset="0"/>
              </a:rPr>
              <a:t>Questions????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155575"/>
            <a:ext cx="5265737" cy="3949700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r>
              <a:rPr lang="en-US" sz="1000">
                <a:latin typeface="Arial" charset="0"/>
              </a:rPr>
              <a:t>Questions????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155575"/>
            <a:ext cx="5265737" cy="3949700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r>
              <a:rPr lang="en-US" sz="1000">
                <a:latin typeface="Arial" charset="0"/>
              </a:rPr>
              <a:t>Questions????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155575"/>
            <a:ext cx="5265737" cy="39497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r>
              <a:rPr lang="en-US" sz="1000">
                <a:latin typeface="Arial" charset="0"/>
              </a:rPr>
              <a:t>Questions????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155575"/>
            <a:ext cx="5265737" cy="3949700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r>
              <a:rPr lang="en-US" sz="1000">
                <a:latin typeface="Arial" charset="0"/>
              </a:rPr>
              <a:t>Questions????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155575"/>
            <a:ext cx="5265737" cy="39497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r>
              <a:rPr lang="en-US" sz="1000">
                <a:latin typeface="Arial" charset="0"/>
              </a:rPr>
              <a:t>Questions????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97" tIns="45290" rIns="92197" bIns="45290"/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1400" dirty="0" smtClean="0">
                <a:latin typeface="Arial" charset="0"/>
              </a:rPr>
              <a:t>CMM Overview:  Capability Maturity Model (a guideline for process and quality improvement in software development) developed and administered through the Software Engineering Institute, an adjunct of the Carnegie Mellon Institute.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endParaRPr lang="en-US" sz="1400" dirty="0" smtClean="0">
              <a:latin typeface="Arial" charset="0"/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1400" dirty="0" smtClean="0">
                <a:latin typeface="Arial" charset="0"/>
              </a:rPr>
              <a:t>Level 2 Key Process Areas:  CMM is divided into 5 levels with Key Process Areas at each level.  We’ll discuss the KPAs at Level 2 and what they mean to the company.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endParaRPr lang="en-US" sz="1400" dirty="0" smtClean="0">
              <a:latin typeface="Arial" charset="0"/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1400" dirty="0" smtClean="0">
                <a:latin typeface="Arial" charset="0"/>
              </a:rPr>
              <a:t>KPA Process Flow:  I’ll discuss how we’re tracing the work flow in each KPA to help us understand where we are and where we need to go.  </a:t>
            </a:r>
            <a:endParaRPr lang="en-US" sz="1400" dirty="0">
              <a:latin typeface="Arial" charset="0"/>
            </a:endParaRPr>
          </a:p>
        </p:txBody>
      </p:sp>
      <p:sp>
        <p:nvSpPr>
          <p:cNvPr id="358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155575"/>
            <a:ext cx="5265737" cy="3949700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r>
              <a:rPr lang="en-US" sz="1000">
                <a:latin typeface="Arial" charset="0"/>
              </a:rPr>
              <a:t>Questions????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155575"/>
            <a:ext cx="5265737" cy="3949700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r>
              <a:rPr lang="en-US" sz="1000">
                <a:latin typeface="Arial" charset="0"/>
              </a:rPr>
              <a:t>Questions????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155575"/>
            <a:ext cx="5265737" cy="3949700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r>
              <a:rPr lang="en-US" sz="1000">
                <a:latin typeface="Arial" charset="0"/>
              </a:rPr>
              <a:t>Questions????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155575"/>
            <a:ext cx="5265737" cy="394970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endParaRPr lang="en-US" sz="10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155575"/>
            <a:ext cx="5265737" cy="3949700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r>
              <a:rPr lang="en-US" sz="1000">
                <a:latin typeface="Arial" charset="0"/>
              </a:rPr>
              <a:t>Questions????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97" tIns="45290" rIns="92197" bIns="45290"/>
          <a:lstStyle/>
          <a:p>
            <a:pPr eaLnBrk="0" hangingPunct="0">
              <a:spcBef>
                <a:spcPct val="0"/>
              </a:spcBef>
            </a:pPr>
            <a:r>
              <a:rPr lang="en-US" sz="1400" dirty="0">
                <a:latin typeface="Arial" charset="0"/>
              </a:rPr>
              <a:t>As with any quality initiative, the overriding purpose of the CMM is simple --to improve process and produce a quality product.</a:t>
            </a:r>
          </a:p>
          <a:p>
            <a:pPr eaLnBrk="0" hangingPunct="0">
              <a:spcBef>
                <a:spcPct val="0"/>
              </a:spcBef>
            </a:pPr>
            <a:endParaRPr lang="en-US" sz="1400" dirty="0">
              <a:latin typeface="Arial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1400" dirty="0">
                <a:latin typeface="Arial" charset="0"/>
              </a:rPr>
              <a:t>You can see the benefits that accrue from this process improvement</a:t>
            </a:r>
          </a:p>
          <a:p>
            <a:pPr eaLnBrk="0" hangingPunct="0">
              <a:spcBef>
                <a:spcPct val="0"/>
              </a:spcBef>
            </a:pPr>
            <a:endParaRPr lang="en-US" sz="1400" dirty="0">
              <a:latin typeface="Arial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1400" dirty="0">
                <a:latin typeface="Arial" charset="0"/>
              </a:rPr>
              <a:t>These benefits mean one thing:  they contribute to the bottom line.</a:t>
            </a:r>
          </a:p>
          <a:p>
            <a:pPr eaLnBrk="0" hangingPunct="0">
              <a:spcBef>
                <a:spcPct val="0"/>
              </a:spcBef>
            </a:pPr>
            <a:endParaRPr lang="en-US" sz="1400" dirty="0">
              <a:latin typeface="Arial" charset="0"/>
            </a:endParaRPr>
          </a:p>
          <a:p>
            <a:pPr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1400" dirty="0">
                <a:latin typeface="Arial" charset="0"/>
              </a:rPr>
              <a:t>   Lower development costs,</a:t>
            </a:r>
            <a:br>
              <a:rPr lang="en-US" sz="1400" dirty="0">
                <a:latin typeface="Arial" charset="0"/>
              </a:rPr>
            </a:br>
            <a:endParaRPr lang="en-US" sz="1400" dirty="0">
              <a:latin typeface="Arial" charset="0"/>
            </a:endParaRPr>
          </a:p>
          <a:p>
            <a:pPr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1400" dirty="0">
                <a:latin typeface="Arial" charset="0"/>
              </a:rPr>
              <a:t>   Lower defect correction costs by catching defects early in</a:t>
            </a:r>
            <a:br>
              <a:rPr lang="en-US" sz="1400" dirty="0">
                <a:latin typeface="Arial" charset="0"/>
              </a:rPr>
            </a:br>
            <a:r>
              <a:rPr lang="en-US" sz="1400" dirty="0">
                <a:latin typeface="Arial" charset="0"/>
              </a:rPr>
              <a:t>     the process</a:t>
            </a:r>
            <a:br>
              <a:rPr lang="en-US" sz="1400" dirty="0">
                <a:latin typeface="Arial" charset="0"/>
              </a:rPr>
            </a:br>
            <a:endParaRPr lang="en-US" sz="1400" dirty="0">
              <a:latin typeface="Arial" charset="0"/>
            </a:endParaRPr>
          </a:p>
          <a:p>
            <a:pPr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1400" dirty="0">
                <a:latin typeface="Arial" charset="0"/>
              </a:rPr>
              <a:t>   Reduced requirement for production support</a:t>
            </a:r>
            <a:br>
              <a:rPr lang="en-US" sz="1400" dirty="0">
                <a:latin typeface="Arial" charset="0"/>
              </a:rPr>
            </a:br>
            <a:endParaRPr lang="en-US" sz="1400" dirty="0">
              <a:latin typeface="Arial" charset="0"/>
            </a:endParaRPr>
          </a:p>
          <a:p>
            <a:pPr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1400" dirty="0">
                <a:latin typeface="Arial" charset="0"/>
              </a:rPr>
              <a:t>   Increased customer satisfaction (and referrals).</a:t>
            </a:r>
          </a:p>
        </p:txBody>
      </p:sp>
      <p:sp>
        <p:nvSpPr>
          <p:cNvPr id="305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97" tIns="45290" rIns="92197" bIns="45290"/>
          <a:lstStyle/>
          <a:p>
            <a:pPr eaLnBrk="0" hangingPunct="0">
              <a:spcBef>
                <a:spcPct val="0"/>
              </a:spcBef>
            </a:pPr>
            <a:r>
              <a:rPr lang="en-US" sz="1400" dirty="0">
                <a:latin typeface="Arial" charset="0"/>
              </a:rPr>
              <a:t>As with any quality initiative, the overriding purpose of the CMM is simple --to improve process and produce a quality product.</a:t>
            </a:r>
          </a:p>
          <a:p>
            <a:pPr eaLnBrk="0" hangingPunct="0">
              <a:spcBef>
                <a:spcPct val="0"/>
              </a:spcBef>
            </a:pPr>
            <a:endParaRPr lang="en-US" sz="1400" dirty="0">
              <a:latin typeface="Arial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1400" dirty="0">
                <a:latin typeface="Arial" charset="0"/>
              </a:rPr>
              <a:t>You can see the benefits that accrue from this process improvement</a:t>
            </a:r>
          </a:p>
          <a:p>
            <a:pPr eaLnBrk="0" hangingPunct="0">
              <a:spcBef>
                <a:spcPct val="0"/>
              </a:spcBef>
            </a:pPr>
            <a:endParaRPr lang="en-US" sz="1400" dirty="0">
              <a:latin typeface="Arial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1400" dirty="0">
                <a:latin typeface="Arial" charset="0"/>
              </a:rPr>
              <a:t>These benefits mean one thing:  they contribute to the bottom line.</a:t>
            </a:r>
          </a:p>
          <a:p>
            <a:pPr eaLnBrk="0" hangingPunct="0">
              <a:spcBef>
                <a:spcPct val="0"/>
              </a:spcBef>
            </a:pPr>
            <a:endParaRPr lang="en-US" sz="1400" dirty="0">
              <a:latin typeface="Arial" charset="0"/>
            </a:endParaRPr>
          </a:p>
          <a:p>
            <a:pPr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1400" dirty="0">
                <a:latin typeface="Arial" charset="0"/>
              </a:rPr>
              <a:t>   Lower development costs,</a:t>
            </a:r>
            <a:br>
              <a:rPr lang="en-US" sz="1400" dirty="0">
                <a:latin typeface="Arial" charset="0"/>
              </a:rPr>
            </a:br>
            <a:endParaRPr lang="en-US" sz="1400" dirty="0">
              <a:latin typeface="Arial" charset="0"/>
            </a:endParaRPr>
          </a:p>
          <a:p>
            <a:pPr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1400" dirty="0">
                <a:latin typeface="Arial" charset="0"/>
              </a:rPr>
              <a:t>   Lower defect correction costs by catching defects early in</a:t>
            </a:r>
            <a:br>
              <a:rPr lang="en-US" sz="1400" dirty="0">
                <a:latin typeface="Arial" charset="0"/>
              </a:rPr>
            </a:br>
            <a:r>
              <a:rPr lang="en-US" sz="1400" dirty="0">
                <a:latin typeface="Arial" charset="0"/>
              </a:rPr>
              <a:t>     the process</a:t>
            </a:r>
            <a:br>
              <a:rPr lang="en-US" sz="1400" dirty="0">
                <a:latin typeface="Arial" charset="0"/>
              </a:rPr>
            </a:br>
            <a:endParaRPr lang="en-US" sz="1400" dirty="0">
              <a:latin typeface="Arial" charset="0"/>
            </a:endParaRPr>
          </a:p>
          <a:p>
            <a:pPr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1400" dirty="0">
                <a:latin typeface="Arial" charset="0"/>
              </a:rPr>
              <a:t>   Reduced requirement for production support</a:t>
            </a:r>
            <a:br>
              <a:rPr lang="en-US" sz="1400" dirty="0">
                <a:latin typeface="Arial" charset="0"/>
              </a:rPr>
            </a:br>
            <a:endParaRPr lang="en-US" sz="1400" dirty="0">
              <a:latin typeface="Arial" charset="0"/>
            </a:endParaRPr>
          </a:p>
          <a:p>
            <a:pPr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1400" dirty="0">
                <a:latin typeface="Arial" charset="0"/>
              </a:rPr>
              <a:t>   Increased customer satisfaction (and referrals).</a:t>
            </a:r>
          </a:p>
        </p:txBody>
      </p:sp>
      <p:sp>
        <p:nvSpPr>
          <p:cNvPr id="413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387350"/>
            <a:ext cx="4648200" cy="3486150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r>
              <a:rPr lang="en-US" dirty="0">
                <a:latin typeface="Arial" charset="0"/>
              </a:rPr>
              <a:t>Bottom line is documented, measurable, repeatable processes that are followed throughout the software development life cycle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309563"/>
            <a:ext cx="5060950" cy="3795712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416425"/>
            <a:ext cx="61722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pPr>
              <a:buFont typeface="Symbol" pitchFamily="18" charset="2"/>
              <a:buNone/>
            </a:pPr>
            <a:r>
              <a:rPr lang="en-US" sz="1400" b="1" dirty="0">
                <a:latin typeface="Arial" charset="0"/>
              </a:rPr>
              <a:t>Product Manager Responsibility</a:t>
            </a:r>
          </a:p>
          <a:p>
            <a:pPr>
              <a:buFont typeface="Symbol" pitchFamily="18" charset="2"/>
              <a:buNone/>
            </a:pPr>
            <a:r>
              <a:rPr lang="en-US" sz="1400" b="1" dirty="0">
                <a:latin typeface="Arial" charset="0"/>
              </a:rPr>
              <a:t>Key Practice Example:</a:t>
            </a:r>
            <a:endParaRPr lang="en-US" sz="1400" dirty="0">
              <a:latin typeface="Arial" charset="0"/>
            </a:endParaRPr>
          </a:p>
          <a:p>
            <a:pPr>
              <a:buFont typeface="Symbol" pitchFamily="18" charset="2"/>
              <a:buChar char="·"/>
            </a:pPr>
            <a:r>
              <a:rPr lang="en-US" sz="1400" u="sng" dirty="0">
                <a:latin typeface="Arial" charset="0"/>
              </a:rPr>
              <a:t>Ability 2</a:t>
            </a:r>
            <a:r>
              <a:rPr lang="en-US" sz="1400" dirty="0">
                <a:latin typeface="Arial" charset="0"/>
              </a:rPr>
              <a:t> The allocated requirements are documented and include the nontechnical requirements that affect and determine the activities of the software project and the technical requirements for the software.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465138"/>
            <a:ext cx="4957762" cy="3717925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pPr>
              <a:buFont typeface="Symbol" pitchFamily="18" charset="2"/>
              <a:buNone/>
            </a:pPr>
            <a:r>
              <a:rPr lang="en-US" sz="1400" b="1" dirty="0">
                <a:latin typeface="Arial" charset="0"/>
              </a:rPr>
              <a:t>Quality Systems Responsibility</a:t>
            </a:r>
          </a:p>
          <a:p>
            <a:pPr>
              <a:buFont typeface="Symbol" pitchFamily="18" charset="2"/>
              <a:buNone/>
            </a:pPr>
            <a:r>
              <a:rPr lang="en-US" sz="1400" b="1" dirty="0">
                <a:latin typeface="Arial" charset="0"/>
              </a:rPr>
              <a:t>Key Practice Example</a:t>
            </a:r>
          </a:p>
          <a:p>
            <a:pPr>
              <a:buFont typeface="Symbol" pitchFamily="18" charset="2"/>
              <a:buChar char="·"/>
            </a:pPr>
            <a:endParaRPr lang="en-US" sz="1000" u="sng" dirty="0">
              <a:latin typeface="Arial" charset="0"/>
            </a:endParaRPr>
          </a:p>
          <a:p>
            <a:pPr>
              <a:buFont typeface="Symbol" pitchFamily="18" charset="2"/>
              <a:buChar char="·"/>
            </a:pPr>
            <a:r>
              <a:rPr lang="en-US" sz="1400" u="sng" dirty="0">
                <a:latin typeface="Arial" charset="0"/>
              </a:rPr>
              <a:t>Activity 1</a:t>
            </a:r>
            <a:r>
              <a:rPr lang="en-US" sz="1400" dirty="0">
                <a:latin typeface="Arial" charset="0"/>
              </a:rPr>
              <a:t> A SCM plan is prepared for each software project according to a documented procedure.</a:t>
            </a:r>
            <a:endParaRPr lang="en-US" sz="1400" b="1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52488"/>
            <a:ext cx="4337050" cy="3252787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416425"/>
            <a:ext cx="5867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pPr>
              <a:buFont typeface="Symbol" pitchFamily="18" charset="2"/>
              <a:buNone/>
            </a:pPr>
            <a:r>
              <a:rPr lang="en-US" sz="1400" b="1" dirty="0">
                <a:latin typeface="Arial" charset="0"/>
              </a:rPr>
              <a:t>Quality Systems Responsibility</a:t>
            </a:r>
          </a:p>
          <a:p>
            <a:pPr>
              <a:buFont typeface="Symbol" pitchFamily="18" charset="2"/>
              <a:buNone/>
            </a:pPr>
            <a:r>
              <a:rPr lang="en-US" sz="1400" b="1" dirty="0">
                <a:latin typeface="Arial" charset="0"/>
              </a:rPr>
              <a:t>Key Practice Example</a:t>
            </a:r>
            <a:endParaRPr lang="en-US" sz="1400" b="1" u="sng" dirty="0">
              <a:latin typeface="Arial" charset="0"/>
            </a:endParaRPr>
          </a:p>
          <a:p>
            <a:pPr>
              <a:buFont typeface="Symbol" pitchFamily="18" charset="2"/>
              <a:buChar char="·"/>
            </a:pPr>
            <a:r>
              <a:rPr lang="en-US" sz="1400" u="sng" dirty="0">
                <a:latin typeface="Arial" charset="0"/>
              </a:rPr>
              <a:t>Activity 4</a:t>
            </a:r>
            <a:r>
              <a:rPr lang="en-US" sz="1400" dirty="0">
                <a:latin typeface="Arial" charset="0"/>
              </a:rPr>
              <a:t> The SQA group reviews the software engineering activities to verify compliance.</a:t>
            </a:r>
          </a:p>
          <a:p>
            <a:pPr>
              <a:buFont typeface="Symbol" pitchFamily="18" charset="2"/>
              <a:buChar char="·"/>
            </a:pPr>
            <a:endParaRPr lang="en-US" sz="1400" dirty="0">
              <a:latin typeface="Arial" charset="0"/>
            </a:endParaRPr>
          </a:p>
          <a:p>
            <a:pPr>
              <a:buFont typeface="Symbol" pitchFamily="18" charset="2"/>
              <a:buChar char="·"/>
            </a:pPr>
            <a:r>
              <a:rPr lang="en-US" sz="1400" dirty="0">
                <a:latin typeface="Arial" charset="0"/>
              </a:rPr>
              <a:t>Will include Inspections from </a:t>
            </a:r>
          </a:p>
          <a:p>
            <a:pPr lvl="1">
              <a:buFont typeface="Symbol" pitchFamily="18" charset="2"/>
              <a:buChar char="·"/>
            </a:pPr>
            <a:r>
              <a:rPr lang="en-US" sz="1400" dirty="0">
                <a:latin typeface="Arial" charset="0"/>
              </a:rPr>
              <a:t>Requirements to </a:t>
            </a:r>
          </a:p>
          <a:p>
            <a:pPr lvl="1">
              <a:buFont typeface="Symbol" pitchFamily="18" charset="2"/>
              <a:buChar char="·"/>
            </a:pPr>
            <a:r>
              <a:rPr lang="en-US" sz="1400" dirty="0">
                <a:latin typeface="Arial" charset="0"/>
              </a:rPr>
              <a:t>Design to </a:t>
            </a:r>
          </a:p>
          <a:p>
            <a:pPr lvl="1">
              <a:buFont typeface="Symbol" pitchFamily="18" charset="2"/>
              <a:buChar char="·"/>
            </a:pPr>
            <a:r>
              <a:rPr lang="en-US" sz="1400" dirty="0">
                <a:latin typeface="Arial" charset="0"/>
              </a:rPr>
              <a:t>Code to </a:t>
            </a:r>
          </a:p>
          <a:p>
            <a:pPr lvl="1">
              <a:buFont typeface="Symbol" pitchFamily="18" charset="2"/>
              <a:buChar char="·"/>
            </a:pPr>
            <a:r>
              <a:rPr lang="en-US" sz="1400" dirty="0">
                <a:latin typeface="Arial" charset="0"/>
              </a:rPr>
              <a:t>Test Cases to </a:t>
            </a:r>
          </a:p>
          <a:p>
            <a:pPr lvl="1">
              <a:buFont typeface="Symbol" pitchFamily="18" charset="2"/>
              <a:buChar char="·"/>
            </a:pPr>
            <a:r>
              <a:rPr lang="en-US" sz="1400" dirty="0">
                <a:latin typeface="Arial" charset="0"/>
              </a:rPr>
              <a:t>Formal Acceptance Testing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155575"/>
            <a:ext cx="5164137" cy="387350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867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67" tIns="46584" rIns="93167" bIns="46584"/>
          <a:lstStyle/>
          <a:p>
            <a:pPr>
              <a:buFont typeface="Symbol" pitchFamily="18" charset="2"/>
              <a:buNone/>
            </a:pPr>
            <a:r>
              <a:rPr lang="en-US" sz="1400" b="1" dirty="0">
                <a:latin typeface="Arial" charset="0"/>
              </a:rPr>
              <a:t>Product Manager, Development Manager, Project Manager (role) Responsibility</a:t>
            </a:r>
          </a:p>
          <a:p>
            <a:pPr>
              <a:buFont typeface="Symbol" pitchFamily="18" charset="2"/>
              <a:buNone/>
            </a:pPr>
            <a:r>
              <a:rPr lang="en-US" sz="1400" b="1" dirty="0">
                <a:latin typeface="Arial" charset="0"/>
              </a:rPr>
              <a:t>Key Practice Example:</a:t>
            </a:r>
            <a:endParaRPr lang="en-US" sz="1400" b="1" u="sng" dirty="0">
              <a:latin typeface="Arial" charset="0"/>
            </a:endParaRPr>
          </a:p>
          <a:p>
            <a:pPr>
              <a:buFont typeface="Symbol" pitchFamily="18" charset="2"/>
              <a:buChar char="·"/>
            </a:pPr>
            <a:r>
              <a:rPr lang="en-US" sz="1400" u="sng" dirty="0">
                <a:latin typeface="Arial" charset="0"/>
              </a:rPr>
              <a:t>Activity 5</a:t>
            </a:r>
            <a:r>
              <a:rPr lang="en-US" sz="1400" dirty="0">
                <a:latin typeface="Arial" charset="0"/>
              </a:rPr>
              <a:t> The size of the software work products (or size of the changes to the software work products) are tracked, and corrective actions are taken as necessary.</a:t>
            </a:r>
            <a:endParaRPr lang="en-US" sz="1400" b="1" dirty="0">
              <a:latin typeface="Arial" charset="0"/>
            </a:endParaRPr>
          </a:p>
          <a:p>
            <a:endParaRPr lang="en-US" sz="10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July 26,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July 26,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July 26,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July 26,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July 26,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July 26,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July 26,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July 26,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July 26,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July 26,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July 26,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July 26,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2.doc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Word_97_-_2003_Document1.doc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3.doc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Microsoft_Word_97_-_2003_Document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5.doc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Microsoft_Word_97_-_2003_Document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emf"/><Relationship Id="rId4" Type="http://schemas.openxmlformats.org/officeDocument/2006/relationships/image" Target="../media/image8.wmf"/><Relationship Id="rId9" Type="http://schemas.openxmlformats.org/officeDocument/2006/relationships/oleObject" Target="../embeddings/Microsoft_Word_97_-_2003_Document8.doc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Microsoft_Word_97_-_2003_Document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emf"/><Relationship Id="rId4" Type="http://schemas.openxmlformats.org/officeDocument/2006/relationships/image" Target="../media/image8.wmf"/><Relationship Id="rId9" Type="http://schemas.openxmlformats.org/officeDocument/2006/relationships/oleObject" Target="../embeddings/Microsoft_Word_97_-_2003_Document10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1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Word_97_-_2003_Document13.doc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2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14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5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Microsoft_Word_97_-_2003_Document17.doc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6.doc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Word_97_-_2003_Document18.doc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990600" y="838200"/>
            <a:ext cx="7162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Software Engineering Institute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Capability Maturity Model (CMM)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241669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/>
          <a:p>
            <a:pPr>
              <a:buFont typeface="Monotype Sorts" pitchFamily="2" charset="2"/>
              <a:buNone/>
            </a:pPr>
            <a:r>
              <a:rPr lang="en-US"/>
              <a:t> 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162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Planning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1066800" y="1888439"/>
            <a:ext cx="762000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Plan for developing software and managing project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Develop statement of work–scope, standards, risks, constraints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Identify work products  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Develop estimates–software, documentation size, effort, </a:t>
            </a:r>
            <a:br>
              <a:rPr lang="en-US" sz="2000" dirty="0"/>
            </a:br>
            <a:r>
              <a:rPr lang="en-US" sz="2000" dirty="0"/>
              <a:t>   critical computer resources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Plan project's software engineering facilities and support tools  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Establish commitments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Define schedule  </a:t>
            </a:r>
          </a:p>
        </p:txBody>
      </p:sp>
      <p:sp>
        <p:nvSpPr>
          <p:cNvPr id="251918" name="Text Box 14"/>
          <p:cNvSpPr txBox="1">
            <a:spLocks noChangeArrowheads="1"/>
          </p:cNvSpPr>
          <p:nvPr/>
        </p:nvSpPr>
        <p:spPr bwMode="auto">
          <a:xfrm>
            <a:off x="914400" y="6008554"/>
            <a:ext cx="7467600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/>
              <a:t>Owned by </a:t>
            </a:r>
            <a:r>
              <a:rPr lang="en-US" sz="2000" b="1" dirty="0" smtClean="0"/>
              <a:t>Product, Development or </a:t>
            </a:r>
            <a:r>
              <a:rPr lang="en-US" sz="2000" b="1" dirty="0"/>
              <a:t>Project Manager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105406"/>
              </p:ext>
            </p:extLst>
          </p:nvPr>
        </p:nvGraphicFramePr>
        <p:xfrm>
          <a:off x="685800" y="381000"/>
          <a:ext cx="7924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63" name="VISIO" r:id="rId3" imgW="9512280" imgH="7349760" progId="Visio.Drawing.6">
                  <p:embed/>
                </p:oleObj>
              </mc:Choice>
              <mc:Fallback>
                <p:oleObj name="VISIO" r:id="rId3" imgW="9512280" imgH="734976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"/>
                        <a:ext cx="79248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638617"/>
              </p:ext>
            </p:extLst>
          </p:nvPr>
        </p:nvGraphicFramePr>
        <p:xfrm>
          <a:off x="762000" y="838200"/>
          <a:ext cx="78486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31" name="VISIO" r:id="rId3" imgW="9318240" imgH="6663960" progId="Visio.Drawing.6">
                  <p:embed/>
                </p:oleObj>
              </mc:Choice>
              <mc:Fallback>
                <p:oleObj name="VISIO" r:id="rId3" imgW="9318240" imgH="666396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38200"/>
                        <a:ext cx="78486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157952"/>
              </p:ext>
            </p:extLst>
          </p:nvPr>
        </p:nvGraphicFramePr>
        <p:xfrm>
          <a:off x="838200" y="838200"/>
          <a:ext cx="7620000" cy="506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55" name="VISIO" r:id="rId3" imgW="9497160" imgH="6321240" progId="Visio.Drawing.6">
                  <p:embed/>
                </p:oleObj>
              </mc:Choice>
              <mc:Fallback>
                <p:oleObj name="VISIO" r:id="rId3" imgW="9497160" imgH="632124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38200"/>
                        <a:ext cx="7620000" cy="506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7620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 Stage</a:t>
            </a: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1955" name="Text Box 1027"/>
          <p:cNvSpPr txBox="1">
            <a:spLocks noChangeArrowheads="1"/>
          </p:cNvSpPr>
          <p:nvPr/>
        </p:nvSpPr>
        <p:spPr bwMode="auto">
          <a:xfrm>
            <a:off x="381000" y="1066800"/>
            <a:ext cx="8534400" cy="5240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en-US" sz="2000" b="1" dirty="0">
                <a:latin typeface="Arial" charset="0"/>
              </a:rPr>
              <a:t>High Level MRD (Marketing Requirements Doc) or Business Case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Start MS Project Schedule to capture effort    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Create Use Cases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Develop Requirements from Use Cases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Perform Risk Assessment / Create Risk Management Plan </a:t>
            </a:r>
            <a:br>
              <a:rPr lang="en-US" sz="2000" b="1" dirty="0">
                <a:latin typeface="Arial" charset="0"/>
              </a:rPr>
            </a:br>
            <a:r>
              <a:rPr lang="en-US" sz="2000" b="1" dirty="0">
                <a:latin typeface="Arial" charset="0"/>
              </a:rPr>
              <a:t>    (Constraints, Assumptions)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Amend Quality Plan, SCM Plan for new project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Create Test Cases to validate/inspect Requirements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Start Test Plan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Create Change Control Board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Complete Stage End Reports,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1062038" y="1123950"/>
          <a:ext cx="6107112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76" name="Document" r:id="rId4" imgW="6105600" imgH="4076640" progId="Word.Document.8">
                  <p:embed/>
                </p:oleObj>
              </mc:Choice>
              <mc:Fallback>
                <p:oleObj name="Document" r:id="rId4" imgW="6105600" imgH="40766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1123950"/>
                        <a:ext cx="6107112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114827"/>
              </p:ext>
            </p:extLst>
          </p:nvPr>
        </p:nvGraphicFramePr>
        <p:xfrm>
          <a:off x="685800" y="1219200"/>
          <a:ext cx="817245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77" name="Document" r:id="rId6" imgW="9300956" imgH="5098478" progId="Word.Document.8">
                  <p:embed/>
                </p:oleObj>
              </mc:Choice>
              <mc:Fallback>
                <p:oleObj name="Document" r:id="rId6" imgW="9300956" imgH="509847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8172450" cy="4476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685800" y="533400"/>
            <a:ext cx="7924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Requirements Template in DOORS/Checklist in Word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25202"/>
              </p:ext>
            </p:extLst>
          </p:nvPr>
        </p:nvGraphicFramePr>
        <p:xfrm>
          <a:off x="5105400" y="1981200"/>
          <a:ext cx="3480179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78" name="Document" r:id="rId8" imgW="6407106" imgH="9125736" progId="Word.Document.8">
                  <p:embed/>
                </p:oleObj>
              </mc:Choice>
              <mc:Fallback>
                <p:oleObj name="Document" r:id="rId8" imgW="6407106" imgH="912573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5400" y="1981200"/>
                        <a:ext cx="3480179" cy="457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242" name="Object 1026"/>
          <p:cNvGraphicFramePr>
            <a:graphicFrameLocks noChangeAspect="1"/>
          </p:cNvGraphicFramePr>
          <p:nvPr/>
        </p:nvGraphicFramePr>
        <p:xfrm>
          <a:off x="1062038" y="1123950"/>
          <a:ext cx="6107112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02" name="Document" r:id="rId3" imgW="6105600" imgH="4076640" progId="Word.Document.8">
                  <p:embed/>
                </p:oleObj>
              </mc:Choice>
              <mc:Fallback>
                <p:oleObj name="Document" r:id="rId3" imgW="6105600" imgH="4076640" progId="Word.Document.8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1123950"/>
                        <a:ext cx="6107112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243" name="Text Box 1027"/>
          <p:cNvSpPr txBox="1">
            <a:spLocks noChangeArrowheads="1"/>
          </p:cNvSpPr>
          <p:nvPr/>
        </p:nvSpPr>
        <p:spPr bwMode="auto">
          <a:xfrm>
            <a:off x="457200" y="533400"/>
            <a:ext cx="8153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Software Quality Assurance Procedure  in Word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142468"/>
              </p:ext>
            </p:extLst>
          </p:nvPr>
        </p:nvGraphicFramePr>
        <p:xfrm>
          <a:off x="914400" y="1295400"/>
          <a:ext cx="3619500" cy="484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03" name="Document" r:id="rId5" imgW="6438817" imgH="10142792" progId="Word.Document.8">
                  <p:embed/>
                </p:oleObj>
              </mc:Choice>
              <mc:Fallback>
                <p:oleObj name="Document" r:id="rId5" imgW="6438817" imgH="1014279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3619500" cy="48463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75660"/>
              </p:ext>
            </p:extLst>
          </p:nvPr>
        </p:nvGraphicFramePr>
        <p:xfrm>
          <a:off x="5029200" y="1524000"/>
          <a:ext cx="3447323" cy="484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04" name="Document" r:id="rId7" imgW="6563500" imgH="9227045" progId="Word.Document.8">
                  <p:embed/>
                </p:oleObj>
              </mc:Choice>
              <mc:Fallback>
                <p:oleObj name="Document" r:id="rId7" imgW="6563500" imgH="922704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9200" y="1524000"/>
                        <a:ext cx="3447323" cy="48463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1062038" y="1123950"/>
          <a:ext cx="6107112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1" name="Document" r:id="rId3" imgW="6105600" imgH="4076640" progId="Word.Document.8">
                  <p:embed/>
                </p:oleObj>
              </mc:Choice>
              <mc:Fallback>
                <p:oleObj name="Document" r:id="rId3" imgW="6105600" imgH="40766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1123950"/>
                        <a:ext cx="6107112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143000" y="533400"/>
            <a:ext cx="6781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Quality Plan Template and Checklist in Word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504278"/>
              </p:ext>
            </p:extLst>
          </p:nvPr>
        </p:nvGraphicFramePr>
        <p:xfrm>
          <a:off x="5257799" y="1524000"/>
          <a:ext cx="3277160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2" name="Document" r:id="rId5" imgW="6407106" imgH="9119247" progId="Word.Document.8">
                  <p:embed/>
                </p:oleObj>
              </mc:Choice>
              <mc:Fallback>
                <p:oleObj name="Document" r:id="rId5" imgW="6407106" imgH="911924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7799" y="1524000"/>
                        <a:ext cx="3277160" cy="4663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6567"/>
              </p:ext>
            </p:extLst>
          </p:nvPr>
        </p:nvGraphicFramePr>
        <p:xfrm>
          <a:off x="838200" y="1219200"/>
          <a:ext cx="3382195" cy="481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3" name="Document" r:id="rId7" imgW="6407106" imgH="9253724" progId="Word.Document.8">
                  <p:embed/>
                </p:oleObj>
              </mc:Choice>
              <mc:Fallback>
                <p:oleObj name="Document" r:id="rId7" imgW="6407106" imgH="925372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1219200"/>
                        <a:ext cx="3382195" cy="48158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722" name="Object 2"/>
          <p:cNvGraphicFramePr>
            <a:graphicFrameLocks noChangeAspect="1"/>
          </p:cNvGraphicFramePr>
          <p:nvPr/>
        </p:nvGraphicFramePr>
        <p:xfrm>
          <a:off x="1062038" y="1123950"/>
          <a:ext cx="6107112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72" name="Document" r:id="rId3" imgW="6105600" imgH="4076640" progId="Word.Document.8">
                  <p:embed/>
                </p:oleObj>
              </mc:Choice>
              <mc:Fallback>
                <p:oleObj name="Document" r:id="rId3" imgW="6105600" imgH="40766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1123950"/>
                        <a:ext cx="6107112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1143000" y="533400"/>
            <a:ext cx="7543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Software Configuration Management Plan in Word</a:t>
            </a:r>
            <a:endParaRPr lang="en-US" dirty="0"/>
          </a:p>
        </p:txBody>
      </p:sp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1527175" y="1397000"/>
          <a:ext cx="60880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73" name="Document" r:id="rId5" imgW="6086520" imgH="4064040" progId="Word.Document.8">
                  <p:embed/>
                </p:oleObj>
              </mc:Choice>
              <mc:Fallback>
                <p:oleObj name="Document" r:id="rId5" imgW="6086520" imgH="40640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1397000"/>
                        <a:ext cx="608806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189046"/>
              </p:ext>
            </p:extLst>
          </p:nvPr>
        </p:nvGraphicFramePr>
        <p:xfrm>
          <a:off x="4914900" y="1752600"/>
          <a:ext cx="3308128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74" name="Document" r:id="rId7" imgW="6562779" imgH="9250480" progId="Word.Document.8">
                  <p:embed/>
                </p:oleObj>
              </mc:Choice>
              <mc:Fallback>
                <p:oleObj name="Document" r:id="rId7" imgW="6562779" imgH="9250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4900" y="1752600"/>
                        <a:ext cx="3308128" cy="4663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80145"/>
              </p:ext>
            </p:extLst>
          </p:nvPr>
        </p:nvGraphicFramePr>
        <p:xfrm>
          <a:off x="762000" y="1295400"/>
          <a:ext cx="3235262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75" name="Document" r:id="rId9" imgW="6407106" imgH="9238222" progId="Word.Document.8">
                  <p:embed/>
                </p:oleObj>
              </mc:Choice>
              <mc:Fallback>
                <p:oleObj name="Document" r:id="rId9" imgW="6407106" imgH="923822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000" y="1295400"/>
                        <a:ext cx="3235262" cy="4663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7554" name="Object 1026"/>
          <p:cNvGraphicFramePr>
            <a:graphicFrameLocks noChangeAspect="1"/>
          </p:cNvGraphicFramePr>
          <p:nvPr/>
        </p:nvGraphicFramePr>
        <p:xfrm>
          <a:off x="1062038" y="1123950"/>
          <a:ext cx="6107112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68" name="Document" r:id="rId3" imgW="6105600" imgH="4076640" progId="Word.Document.8">
                  <p:embed/>
                </p:oleObj>
              </mc:Choice>
              <mc:Fallback>
                <p:oleObj name="Document" r:id="rId3" imgW="6105600" imgH="4076640" progId="Word.Document.8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1123950"/>
                        <a:ext cx="6107112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5" name="Text Box 1027"/>
          <p:cNvSpPr txBox="1">
            <a:spLocks noChangeArrowheads="1"/>
          </p:cNvSpPr>
          <p:nvPr/>
        </p:nvSpPr>
        <p:spPr bwMode="auto">
          <a:xfrm>
            <a:off x="1143000" y="533400"/>
            <a:ext cx="7391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Status Meeting Template in Word</a:t>
            </a:r>
            <a:endParaRPr lang="en-US" dirty="0"/>
          </a:p>
        </p:txBody>
      </p:sp>
      <p:graphicFrame>
        <p:nvGraphicFramePr>
          <p:cNvPr id="407556" name="Object 1028"/>
          <p:cNvGraphicFramePr>
            <a:graphicFrameLocks noChangeAspect="1"/>
          </p:cNvGraphicFramePr>
          <p:nvPr/>
        </p:nvGraphicFramePr>
        <p:xfrm>
          <a:off x="1527175" y="1397000"/>
          <a:ext cx="60880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69" name="Document" r:id="rId5" imgW="6086520" imgH="4064040" progId="Word.Document.8">
                  <p:embed/>
                </p:oleObj>
              </mc:Choice>
              <mc:Fallback>
                <p:oleObj name="Document" r:id="rId5" imgW="6086520" imgH="4064040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1397000"/>
                        <a:ext cx="608806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615957"/>
              </p:ext>
            </p:extLst>
          </p:nvPr>
        </p:nvGraphicFramePr>
        <p:xfrm>
          <a:off x="914400" y="1295400"/>
          <a:ext cx="3324522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70" name="Document" r:id="rId7" imgW="6472691" imgH="9081031" progId="Word.Document.8">
                  <p:embed/>
                </p:oleObj>
              </mc:Choice>
              <mc:Fallback>
                <p:oleObj name="Document" r:id="rId7" imgW="6472691" imgH="908103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3324522" cy="4663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618046"/>
              </p:ext>
            </p:extLst>
          </p:nvPr>
        </p:nvGraphicFramePr>
        <p:xfrm>
          <a:off x="5197117" y="1676400"/>
          <a:ext cx="3346382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71" name="Document" r:id="rId9" imgW="6492510" imgH="9050746" progId="Word.Document.8">
                  <p:embed/>
                </p:oleObj>
              </mc:Choice>
              <mc:Fallback>
                <p:oleObj name="Document" r:id="rId9" imgW="6492510" imgH="905074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7117" y="1676400"/>
                        <a:ext cx="3346382" cy="4663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3074"/>
          <p:cNvSpPr>
            <a:spLocks noChangeArrowheads="1"/>
          </p:cNvSpPr>
          <p:nvPr/>
        </p:nvSpPr>
        <p:spPr bwMode="auto">
          <a:xfrm>
            <a:off x="990600" y="8382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Capability Maturity Model (CMM)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Implementation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57381" name="Rectangle 3077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/>
          <a:p>
            <a:pPr>
              <a:buFont typeface="Monotype Sorts" pitchFamily="2" charset="2"/>
              <a:buNone/>
            </a:pPr>
            <a:r>
              <a:rPr lang="en-US"/>
              <a:t> </a:t>
            </a:r>
          </a:p>
        </p:txBody>
      </p:sp>
      <p:sp>
        <p:nvSpPr>
          <p:cNvPr id="357380" name="Rectangle 3076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162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57382" name="Rectangle 3078"/>
          <p:cNvSpPr>
            <a:spLocks noChangeArrowheads="1"/>
          </p:cNvSpPr>
          <p:nvPr/>
        </p:nvSpPr>
        <p:spPr bwMode="auto">
          <a:xfrm>
            <a:off x="1828800" y="2133600"/>
            <a:ext cx="5943600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 CMM Review </a:t>
            </a:r>
          </a:p>
          <a:p>
            <a:pPr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 Key Process Areas Key Practices </a:t>
            </a:r>
          </a:p>
          <a:p>
            <a:pPr algn="l"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2000" b="1" dirty="0"/>
              <a:t>   </a:t>
            </a:r>
            <a:r>
              <a:rPr lang="en-US" sz="2000" b="1" dirty="0" smtClean="0"/>
              <a:t>Company Software </a:t>
            </a:r>
            <a:r>
              <a:rPr lang="en-US" sz="2000" b="1" dirty="0"/>
              <a:t>Development </a:t>
            </a:r>
          </a:p>
          <a:p>
            <a:pPr lvl="1" algn="l" eaLnBrk="0" hangingPunct="0"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sz="2000" b="1" dirty="0"/>
              <a:t>Lifecycle/CMM Process Flow</a:t>
            </a:r>
          </a:p>
          <a:p>
            <a:pPr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 Lifecycle/CMM Process Documentation</a:t>
            </a:r>
          </a:p>
          <a:p>
            <a:pPr lvl="1"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Requirements</a:t>
            </a:r>
          </a:p>
          <a:p>
            <a:pPr lvl="1"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Design/Project Planning</a:t>
            </a:r>
          </a:p>
          <a:p>
            <a:pPr lvl="1"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Coding/Documentation</a:t>
            </a:r>
          </a:p>
          <a:p>
            <a:pPr lvl="1"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Build/Test/Release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609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Design/Project Planning Stage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534400" cy="5422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50000"/>
              </a:spcAft>
            </a:pPr>
            <a:r>
              <a:rPr lang="en-US" sz="2000" b="1" dirty="0">
                <a:latin typeface="Arial" charset="0"/>
              </a:rPr>
              <a:t>Concurrently,   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Create Architectural, Logical, Physical Design, Data Models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Develop Software Development Plan</a:t>
            </a:r>
          </a:p>
          <a:p>
            <a:pPr lvl="2"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Prepare Work Breakdown Structure for Modules</a:t>
            </a:r>
          </a:p>
          <a:p>
            <a:pPr lvl="2"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Estimate Size, Effort, Cost, Critical Computer Resources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Update Test Plan and Test Cases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Update MS Project Plan with WBS tasks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Update SCM Plan with Software Configuration Items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Update Risk Management Plan with Development Risks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Design Review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Complete Stage End Reports,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6096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 Breakdown Structure (WBS) in Excel</a:t>
            </a: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88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53340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8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634038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6096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Software Development Plan Template in Word </a:t>
            </a: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525862"/>
              </p:ext>
            </p:extLst>
          </p:nvPr>
        </p:nvGraphicFramePr>
        <p:xfrm>
          <a:off x="2667000" y="1397000"/>
          <a:ext cx="3884747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4" name="Document" r:id="rId4" imgW="6774668" imgH="9006401" progId="Word.Document.8">
                  <p:embed/>
                </p:oleObj>
              </mc:Choice>
              <mc:Fallback>
                <p:oleObj name="Document" r:id="rId4" imgW="6774668" imgH="900640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1397000"/>
                        <a:ext cx="3884747" cy="492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6096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MS Project Plan Template in MS Project </a:t>
            </a: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1143000"/>
            <a:ext cx="6908799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457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Coding/Documentation Stage</a:t>
            </a:r>
          </a:p>
        </p:txBody>
      </p:sp>
      <p:sp>
        <p:nvSpPr>
          <p:cNvPr id="390147" name="Text Box 2051"/>
          <p:cNvSpPr txBox="1">
            <a:spLocks noChangeArrowheads="1"/>
          </p:cNvSpPr>
          <p:nvPr/>
        </p:nvSpPr>
        <p:spPr bwMode="auto">
          <a:xfrm>
            <a:off x="352567" y="1363920"/>
            <a:ext cx="3962400" cy="23698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en-US" sz="2000" b="1" dirty="0">
                <a:latin typeface="Arial" charset="0"/>
              </a:rPr>
              <a:t>Code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Update Designs as needed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Start Application Run Book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Unit Tests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Code Reviews</a:t>
            </a:r>
          </a:p>
        </p:txBody>
      </p:sp>
      <p:sp>
        <p:nvSpPr>
          <p:cNvPr id="390148" name="Text Box 2052"/>
          <p:cNvSpPr txBox="1">
            <a:spLocks noChangeArrowheads="1"/>
          </p:cNvSpPr>
          <p:nvPr/>
        </p:nvSpPr>
        <p:spPr bwMode="auto">
          <a:xfrm>
            <a:off x="4495800" y="1339755"/>
            <a:ext cx="4343400" cy="23698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Documentation Reviews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Review Document Help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Review Subject Matter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Receive Technical Input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Integrate Help into Application</a:t>
            </a:r>
          </a:p>
        </p:txBody>
      </p:sp>
      <p:sp>
        <p:nvSpPr>
          <p:cNvPr id="390149" name="Text Box 2053"/>
          <p:cNvSpPr txBox="1">
            <a:spLocks noChangeArrowheads="1"/>
          </p:cNvSpPr>
          <p:nvPr/>
        </p:nvSpPr>
        <p:spPr bwMode="auto">
          <a:xfrm>
            <a:off x="381000" y="3733800"/>
            <a:ext cx="8001000" cy="28623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en-US" sz="2000" b="1" dirty="0">
                <a:latin typeface="Arial" charset="0"/>
              </a:rPr>
              <a:t>Review/Update/Status </a:t>
            </a:r>
          </a:p>
          <a:p>
            <a:pPr lvl="2"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Software Development Plan	Estimates	</a:t>
            </a:r>
          </a:p>
          <a:p>
            <a:pPr lvl="2"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SCM Plan				Quality Plan		</a:t>
            </a:r>
          </a:p>
          <a:p>
            <a:pPr lvl="2"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Risk Management Plan 		MS Project Plan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Finalize Test Plan and Test Cases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Complete Stage End Reports,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6096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 Run Book in Word </a:t>
            </a: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3876"/>
              </p:ext>
            </p:extLst>
          </p:nvPr>
        </p:nvGraphicFramePr>
        <p:xfrm>
          <a:off x="838200" y="1524000"/>
          <a:ext cx="3206115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6" name="Document" r:id="rId4" imgW="6407106" imgH="9320423" progId="Word.Document.8">
                  <p:embed/>
                </p:oleObj>
              </mc:Choice>
              <mc:Fallback>
                <p:oleObj name="Document" r:id="rId4" imgW="6407106" imgH="932042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524000"/>
                        <a:ext cx="3206115" cy="4663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50483"/>
              </p:ext>
            </p:extLst>
          </p:nvPr>
        </p:nvGraphicFramePr>
        <p:xfrm>
          <a:off x="5486399" y="1447800"/>
          <a:ext cx="3269874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7" name="Document" r:id="rId6" imgW="6550888" imgH="9344939" progId="Word.Document.8">
                  <p:embed/>
                </p:oleObj>
              </mc:Choice>
              <mc:Fallback>
                <p:oleObj name="Document" r:id="rId6" imgW="6550888" imgH="934493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6399" y="1447800"/>
                        <a:ext cx="3269874" cy="4663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6096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Test Specifications in Word </a:t>
            </a: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146555"/>
              </p:ext>
            </p:extLst>
          </p:nvPr>
        </p:nvGraphicFramePr>
        <p:xfrm>
          <a:off x="3155949" y="1397000"/>
          <a:ext cx="3248014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88" name="Document" r:id="rId4" imgW="6563500" imgH="9424616" progId="Word.Document.8">
                  <p:embed/>
                </p:oleObj>
              </mc:Choice>
              <mc:Fallback>
                <p:oleObj name="Document" r:id="rId4" imgW="6563500" imgH="942461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5949" y="1397000"/>
                        <a:ext cx="3248014" cy="4663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6096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Documentation Estimates in Excel </a:t>
            </a: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994530"/>
              </p:ext>
            </p:extLst>
          </p:nvPr>
        </p:nvGraphicFramePr>
        <p:xfrm>
          <a:off x="1600200" y="1371600"/>
          <a:ext cx="6477000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3" name="Worksheet" r:id="rId4" imgW="6715049" imgH="5905500" progId="Excel.Sheet.8">
                  <p:embed/>
                </p:oleObj>
              </mc:Choice>
              <mc:Fallback>
                <p:oleObj name="Worksheet" r:id="rId4" imgW="6715049" imgH="5905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371600"/>
                        <a:ext cx="6477000" cy="4663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457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Build/Test/Release Stage</a:t>
            </a: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7543800" cy="4448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en-US" sz="2000" b="1" dirty="0">
                <a:latin typeface="Arial" charset="0"/>
              </a:rPr>
              <a:t>Authorize Builds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System Tests  (MATs, FATs, CRUD, GATs-selected apps)	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Document, Track, Resolve Defects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Retest   (Regression)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Certify Build for Release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Complete Application Run Book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Deploy Release to Acceptance Test   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Complete Stage End Reports, Assessments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FontTx/>
              <a:buChar char="•"/>
            </a:pPr>
            <a:r>
              <a:rPr lang="en-US" sz="2000" b="1" dirty="0">
                <a:latin typeface="Arial" charset="0"/>
              </a:rPr>
              <a:t>   Complete Project Post-Mortem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609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 and Release Management Procedure in Word</a:t>
            </a: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267269"/>
              </p:ext>
            </p:extLst>
          </p:nvPr>
        </p:nvGraphicFramePr>
        <p:xfrm>
          <a:off x="914400" y="1295400"/>
          <a:ext cx="3284447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46" name="Document" r:id="rId4" imgW="6407106" imgH="9094010" progId="Word.Document.8">
                  <p:embed/>
                </p:oleObj>
              </mc:Choice>
              <mc:Fallback>
                <p:oleObj name="Document" r:id="rId4" imgW="6407106" imgH="909401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3284447" cy="4663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12952"/>
              </p:ext>
            </p:extLst>
          </p:nvPr>
        </p:nvGraphicFramePr>
        <p:xfrm>
          <a:off x="4953000" y="1676400"/>
          <a:ext cx="3235262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47" name="Document" r:id="rId6" imgW="6407106" imgH="9234977" progId="Word.Document.8">
                  <p:embed/>
                </p:oleObj>
              </mc:Choice>
              <mc:Fallback>
                <p:oleObj name="Document" r:id="rId6" imgW="6407106" imgH="923497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3000" y="1676400"/>
                        <a:ext cx="3235262" cy="4663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990600" y="8382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Why Implement CMM?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04131" name="Rectangle 3"/>
          <p:cNvSpPr>
            <a:spLocks noChangeArrowheads="1"/>
          </p:cNvSpPr>
          <p:nvPr/>
        </p:nvSpPr>
        <p:spPr bwMode="auto">
          <a:xfrm>
            <a:off x="2133600" y="2133600"/>
            <a:ext cx="57150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buSzPct val="150000"/>
            </a:pPr>
            <a:r>
              <a:rPr lang="en-US" sz="2000" b="1"/>
              <a:t>To ensure that software projects are:</a:t>
            </a:r>
          </a:p>
          <a:p>
            <a:pPr algn="l" eaLnBrk="0" hangingPunct="0">
              <a:spcBef>
                <a:spcPct val="0"/>
              </a:spcBef>
              <a:buSzPct val="150000"/>
              <a:buFontTx/>
              <a:buChar char="•"/>
            </a:pPr>
            <a:endParaRPr lang="en-US" sz="2000" b="1"/>
          </a:p>
          <a:p>
            <a:pPr algn="l"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2000" b="1"/>
              <a:t>  Completed on time (meet schedule),</a:t>
            </a:r>
            <a:br>
              <a:rPr lang="en-US" sz="2000" b="1"/>
            </a:br>
            <a:endParaRPr lang="en-US" sz="2000" b="1"/>
          </a:p>
          <a:p>
            <a:pPr algn="l"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2000" b="1"/>
              <a:t>  Within budget, </a:t>
            </a:r>
            <a:br>
              <a:rPr lang="en-US" sz="2000" b="1"/>
            </a:br>
            <a:endParaRPr lang="en-US" sz="2000" b="1"/>
          </a:p>
          <a:p>
            <a:pPr algn="l"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2000" b="1"/>
              <a:t>  Built to quality standard,</a:t>
            </a:r>
            <a:br>
              <a:rPr lang="en-US" sz="2000" b="1"/>
            </a:br>
            <a:endParaRPr lang="en-US" sz="2000" b="1"/>
          </a:p>
          <a:p>
            <a:pPr algn="l"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2000" b="1"/>
              <a:t>  Maintainable, and</a:t>
            </a:r>
            <a:br>
              <a:rPr lang="en-US" sz="2000" b="1"/>
            </a:br>
            <a:r>
              <a:rPr lang="en-US" sz="2000" b="1"/>
              <a:t> </a:t>
            </a:r>
          </a:p>
          <a:p>
            <a:pPr algn="l" eaLnBrk="0" hangingPunct="0">
              <a:spcBef>
                <a:spcPct val="0"/>
              </a:spcBef>
              <a:buSzPct val="150000"/>
              <a:buFontTx/>
              <a:buChar char="•"/>
            </a:pPr>
            <a:r>
              <a:rPr lang="en-US" sz="2000" b="1"/>
              <a:t>  Meet customer requirements</a:t>
            </a:r>
            <a:br>
              <a:rPr lang="en-US" sz="2000" b="1"/>
            </a:br>
            <a:r>
              <a:rPr lang="en-US" sz="2000" b="1"/>
              <a:t> 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39830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/>
          <a:p>
            <a:pPr>
              <a:buFont typeface="Monotype Sorts" pitchFamily="2" charset="2"/>
              <a:buNone/>
            </a:pPr>
            <a:r>
              <a:rPr lang="en-US"/>
              <a:t> 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162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Build/Release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Notes in Word</a:t>
            </a: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077683"/>
              </p:ext>
            </p:extLst>
          </p:nvPr>
        </p:nvGraphicFramePr>
        <p:xfrm>
          <a:off x="1219200" y="1371600"/>
          <a:ext cx="6744198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2" name="Document" r:id="rId4" imgW="8768090" imgH="6582599" progId="Word.Document.8">
                  <p:embed/>
                </p:oleObj>
              </mc:Choice>
              <mc:Fallback>
                <p:oleObj name="Document" r:id="rId4" imgW="8768090" imgH="658259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371600"/>
                        <a:ext cx="6744198" cy="4663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Steps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7315200" cy="61555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000" b="1" dirty="0" smtClean="0">
                <a:latin typeface="Arial" charset="0"/>
              </a:rPr>
              <a:t>Training in Procedures, Templates and Checklists</a:t>
            </a:r>
          </a:p>
          <a:p>
            <a:pPr eaLnBrk="1" hangingPunct="1">
              <a:spcBef>
                <a:spcPct val="10000"/>
              </a:spcBef>
            </a:pPr>
            <a:r>
              <a:rPr lang="en-US" sz="2000" b="1" dirty="0" smtClean="0">
                <a:latin typeface="Arial" charset="0"/>
              </a:rPr>
              <a:t>	 for all Development Staff</a:t>
            </a:r>
            <a:endParaRPr lang="en-US" sz="2000" b="1" dirty="0">
              <a:latin typeface="Arial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sz="2000" b="1" dirty="0">
                <a:latin typeface="Arial" charset="0"/>
              </a:rPr>
              <a:t>	 </a:t>
            </a:r>
            <a:endParaRPr lang="en-US" sz="2000" b="1" dirty="0" smtClean="0">
              <a:latin typeface="Arial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sz="2000" b="1" dirty="0">
                <a:latin typeface="Arial" charset="0"/>
              </a:rPr>
              <a:t>	</a:t>
            </a:r>
            <a:r>
              <a:rPr lang="en-US" sz="2000" b="1" dirty="0" smtClean="0">
                <a:latin typeface="Arial" charset="0"/>
              </a:rPr>
              <a:t> Hands On Training for Users Relative to Risk and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000" b="1" dirty="0">
                <a:latin typeface="Arial" charset="0"/>
              </a:rPr>
              <a:t>	 </a:t>
            </a:r>
            <a:r>
              <a:rPr lang="en-US" sz="2000" b="1" dirty="0" smtClean="0">
                <a:latin typeface="Arial" charset="0"/>
              </a:rPr>
              <a:t>Requirements Processes</a:t>
            </a:r>
          </a:p>
          <a:p>
            <a:pPr lvl="1" eaLnBrk="1" hangingPunct="1">
              <a:spcBef>
                <a:spcPct val="10000"/>
              </a:spcBef>
            </a:pPr>
            <a:endParaRPr lang="en-US" sz="2000" b="1" dirty="0" smtClean="0">
              <a:latin typeface="Arial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sz="2000" b="1" dirty="0" smtClean="0">
                <a:latin typeface="Arial" charset="0"/>
              </a:rPr>
              <a:t>	Apply Level 2 Processes to Pilot Projects: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000" b="1" dirty="0">
                <a:latin typeface="Arial" charset="0"/>
              </a:rPr>
              <a:t>	</a:t>
            </a:r>
            <a:r>
              <a:rPr lang="en-US" sz="2000" b="1" dirty="0" smtClean="0">
                <a:latin typeface="Arial" charset="0"/>
              </a:rPr>
              <a:t>	Minor Enhancement Pilot</a:t>
            </a:r>
            <a:endParaRPr lang="en-US" sz="2000" b="1" dirty="0">
              <a:latin typeface="Arial" charset="0"/>
            </a:endParaRPr>
          </a:p>
          <a:p>
            <a:pPr lvl="2" eaLnBrk="1" hangingPunct="1">
              <a:spcBef>
                <a:spcPct val="10000"/>
              </a:spcBef>
            </a:pPr>
            <a:r>
              <a:rPr lang="en-US" sz="2000" b="1" dirty="0">
                <a:latin typeface="Arial" charset="0"/>
              </a:rPr>
              <a:t>           	</a:t>
            </a:r>
            <a:r>
              <a:rPr lang="en-US" sz="2000" b="1" dirty="0" smtClean="0">
                <a:latin typeface="Arial" charset="0"/>
              </a:rPr>
              <a:t>Major Enhancement Pilot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sz="2000" b="1" dirty="0">
                <a:latin typeface="Arial" charset="0"/>
              </a:rPr>
              <a:t>	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	</a:t>
            </a:r>
            <a:r>
              <a:rPr lang="en-US" sz="2000" b="1" dirty="0" smtClean="0">
                <a:latin typeface="Arial" charset="0"/>
              </a:rPr>
              <a:t>Major Product Upgrade Pilot or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sz="2000" b="1" dirty="0">
                <a:latin typeface="Arial" charset="0"/>
              </a:rPr>
              <a:t>	</a:t>
            </a:r>
            <a:r>
              <a:rPr lang="en-US" sz="2000" b="1" dirty="0" smtClean="0">
                <a:latin typeface="Arial" charset="0"/>
              </a:rPr>
              <a:t>  	      New Product Pilot</a:t>
            </a:r>
          </a:p>
          <a:p>
            <a:pPr lvl="2" eaLnBrk="1" hangingPunct="1">
              <a:spcBef>
                <a:spcPct val="10000"/>
              </a:spcBef>
            </a:pPr>
            <a:endParaRPr lang="en-US" sz="2000" b="1" dirty="0">
              <a:latin typeface="Arial" charset="0"/>
            </a:endParaRPr>
          </a:p>
          <a:p>
            <a:pPr lvl="2" eaLnBrk="1" hangingPunct="1">
              <a:spcBef>
                <a:spcPct val="10000"/>
              </a:spcBef>
            </a:pPr>
            <a:r>
              <a:rPr lang="en-US" sz="2000" b="1" dirty="0" smtClean="0">
                <a:latin typeface="Arial" charset="0"/>
              </a:rPr>
              <a:t>	Level 2 Assessment</a:t>
            </a:r>
          </a:p>
          <a:p>
            <a:pPr lvl="2" eaLnBrk="1" hangingPunct="1">
              <a:spcBef>
                <a:spcPct val="10000"/>
              </a:spcBef>
            </a:pPr>
            <a:endParaRPr lang="en-US" sz="2000" b="1" dirty="0">
              <a:latin typeface="Arial" charset="0"/>
            </a:endParaRPr>
          </a:p>
          <a:p>
            <a:pPr lvl="2" eaLnBrk="1" hangingPunct="1">
              <a:spcBef>
                <a:spcPct val="10000"/>
              </a:spcBef>
            </a:pPr>
            <a:r>
              <a:rPr lang="en-US" sz="2000" b="1" dirty="0" smtClean="0">
                <a:latin typeface="Arial" charset="0"/>
              </a:rPr>
              <a:t>	Begin Preparations for Level 3</a:t>
            </a:r>
            <a:endParaRPr lang="en-US" sz="2000" b="1" dirty="0">
              <a:latin typeface="Arial" charset="0"/>
            </a:endParaRPr>
          </a:p>
          <a:p>
            <a:pPr lvl="2" eaLnBrk="1" hangingPunct="1">
              <a:spcBef>
                <a:spcPct val="10000"/>
              </a:spcBef>
            </a:pPr>
            <a:r>
              <a:rPr lang="en-US" sz="2000" b="1" dirty="0">
                <a:latin typeface="Arial" charset="0"/>
              </a:rPr>
              <a:t>	 </a:t>
            </a:r>
            <a:endParaRPr lang="en-US" sz="2000" b="1" dirty="0" smtClean="0">
              <a:latin typeface="Arial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  <a:p>
            <a:pPr eaLnBrk="1" hangingPunct="1">
              <a:spcBef>
                <a:spcPct val="1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990600" y="6858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CMM?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990600" y="1447800"/>
            <a:ext cx="76962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Use project management, process and quality improvement</a:t>
            </a:r>
            <a:br>
              <a:rPr lang="en-US" sz="2000" b="1" dirty="0"/>
            </a:br>
            <a:r>
              <a:rPr lang="en-US" sz="2000" b="1" dirty="0"/>
              <a:t>    methods for software development and maintenance. </a:t>
            </a:r>
          </a:p>
          <a:p>
            <a:pPr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Five progressions, multiple Key Process Areas each level.  </a:t>
            </a:r>
          </a:p>
          <a:p>
            <a:pPr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Level 2 Key Process Areas:</a:t>
            </a:r>
          </a:p>
          <a:p>
            <a:pPr lvl="1"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Requirements Management</a:t>
            </a:r>
          </a:p>
          <a:p>
            <a:pPr lvl="1"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Software Quality Assurance </a:t>
            </a:r>
          </a:p>
          <a:p>
            <a:pPr lvl="1"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Software Configuration Management</a:t>
            </a:r>
          </a:p>
          <a:p>
            <a:pPr lvl="1"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Project Planning</a:t>
            </a:r>
          </a:p>
          <a:p>
            <a:pPr lvl="1"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Project Tracking and Oversight</a:t>
            </a:r>
          </a:p>
          <a:p>
            <a:pPr algn="l" eaLnBrk="0" hangingPunct="0">
              <a:spcBef>
                <a:spcPct val="0"/>
              </a:spcBef>
              <a:spcAft>
                <a:spcPct val="50000"/>
              </a:spcAft>
              <a:buSzPct val="150000"/>
              <a:buFontTx/>
              <a:buChar char="•"/>
            </a:pPr>
            <a:r>
              <a:rPr lang="en-US" sz="2000" b="1" dirty="0"/>
              <a:t>  Key Practices define if the process is being followed.</a:t>
            </a:r>
          </a:p>
        </p:txBody>
      </p:sp>
      <p:sp>
        <p:nvSpPr>
          <p:cNvPr id="41267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39830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/>
          <a:p>
            <a:pPr>
              <a:buFont typeface="Monotype Sorts" pitchFamily="2" charset="2"/>
              <a:buNone/>
            </a:pPr>
            <a:r>
              <a:rPr lang="en-US" dirty="0"/>
              <a:t> </a:t>
            </a:r>
          </a:p>
        </p:txBody>
      </p:sp>
      <p:sp>
        <p:nvSpPr>
          <p:cNvPr id="41267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162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1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408333" cy="345069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>
              <a:lnSpc>
                <a:spcPct val="30000"/>
              </a:lnSpc>
              <a:buFont typeface="Monotype Sorts" pitchFamily="2" charset="2"/>
              <a:buNone/>
            </a:pPr>
            <a:endParaRPr lang="en-US" sz="800" b="0" dirty="0"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75000"/>
              </a:spcAft>
              <a:buClrTx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charset="0"/>
              </a:rPr>
              <a:t>Management-endorsed policies reflect KPA requirements.</a:t>
            </a:r>
          </a:p>
          <a:p>
            <a:pPr eaLnBrk="0" fontAlgn="base" hangingPunct="0">
              <a:spcBef>
                <a:spcPct val="0"/>
              </a:spcBef>
              <a:spcAft>
                <a:spcPct val="75000"/>
              </a:spcAft>
              <a:buClrTx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charset="0"/>
              </a:rPr>
              <a:t>Project resource needs and commitments are met.</a:t>
            </a:r>
          </a:p>
          <a:p>
            <a:pPr eaLnBrk="0" fontAlgn="base" hangingPunct="0">
              <a:spcBef>
                <a:spcPct val="0"/>
              </a:spcBef>
              <a:spcAft>
                <a:spcPct val="75000"/>
              </a:spcAft>
              <a:buClrTx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charset="0"/>
              </a:rPr>
              <a:t>Project management / lifecycle processes are defined.</a:t>
            </a:r>
          </a:p>
          <a:p>
            <a:pPr eaLnBrk="0" fontAlgn="base" hangingPunct="0">
              <a:spcBef>
                <a:spcPct val="0"/>
              </a:spcBef>
              <a:spcAft>
                <a:spcPct val="75000"/>
              </a:spcAft>
              <a:buClrTx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charset="0"/>
              </a:rPr>
              <a:t>Processes are documented, practiced, and enforced.</a:t>
            </a:r>
          </a:p>
          <a:p>
            <a:pPr eaLnBrk="0" fontAlgn="base" hangingPunct="0">
              <a:spcBef>
                <a:spcPct val="0"/>
              </a:spcBef>
              <a:spcAft>
                <a:spcPct val="75000"/>
              </a:spcAft>
              <a:buClrTx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charset="0"/>
              </a:rPr>
              <a:t>Project metrics are collected and tracked.</a:t>
            </a:r>
          </a:p>
          <a:p>
            <a:pPr eaLnBrk="0" fontAlgn="base" hangingPunct="0">
              <a:spcBef>
                <a:spcPct val="0"/>
              </a:spcBef>
              <a:spcAft>
                <a:spcPct val="75000"/>
              </a:spcAft>
              <a:buClrTx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charset="0"/>
              </a:rPr>
              <a:t>New projects use experience of prior projects.</a:t>
            </a:r>
          </a:p>
          <a:p>
            <a:pPr eaLnBrk="0" fontAlgn="base" hangingPunct="0">
              <a:spcBef>
                <a:spcPct val="0"/>
              </a:spcBef>
              <a:spcAft>
                <a:spcPct val="75000"/>
              </a:spcAft>
              <a:buClrTx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charset="0"/>
              </a:rPr>
              <a:t>All aspects of project are inspected.</a:t>
            </a: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77200" cy="10350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2 Key Practice Focus for Key Process Areas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162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 Management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9868" name="Rectangle 12"/>
          <p:cNvSpPr>
            <a:spLocks noChangeArrowheads="1"/>
          </p:cNvSpPr>
          <p:nvPr/>
        </p:nvSpPr>
        <p:spPr bwMode="auto">
          <a:xfrm>
            <a:off x="1219200" y="1905000"/>
            <a:ext cx="7391400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1800" dirty="0"/>
              <a:t>   </a:t>
            </a:r>
            <a:r>
              <a:rPr lang="en-US" sz="2000" dirty="0"/>
              <a:t>Agreement with customer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Define software specifications, technical and nontechnical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Resolve issues before incorporation into software project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SzPct val="75000"/>
              <a:buFont typeface="Symbol" pitchFamily="18" charset="2"/>
              <a:buChar char="·"/>
            </a:pPr>
            <a:r>
              <a:rPr lang="en-US" sz="2000" dirty="0"/>
              <a:t>  Ensure acceptance criteria is testable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SzPct val="75000"/>
              <a:buFont typeface="Symbol" pitchFamily="18" charset="2"/>
              <a:buChar char="·"/>
            </a:pPr>
            <a:r>
              <a:rPr lang="en-US" sz="2000" dirty="0"/>
              <a:t>  Provide basis for estimating, planning, performing, and</a:t>
            </a:r>
            <a:br>
              <a:rPr lang="en-US" sz="2000" dirty="0"/>
            </a:br>
            <a:r>
              <a:rPr lang="en-US" sz="2000" dirty="0"/>
              <a:t>   tracking software project's activities throughout life cycle.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SzPct val="75000"/>
              <a:buFont typeface="Symbol" pitchFamily="18" charset="2"/>
              <a:buChar char="·"/>
            </a:pPr>
            <a:r>
              <a:rPr lang="en-US" sz="2000" dirty="0"/>
              <a:t>  Adjust software plans, work products, and activities to remain</a:t>
            </a:r>
            <a:br>
              <a:rPr lang="en-US" sz="2000" dirty="0"/>
            </a:br>
            <a:r>
              <a:rPr lang="en-US" sz="2000" dirty="0"/>
              <a:t>   consistent with updated requirements.</a:t>
            </a:r>
          </a:p>
        </p:txBody>
      </p:sp>
      <p:sp>
        <p:nvSpPr>
          <p:cNvPr id="249870" name="Text Box 14"/>
          <p:cNvSpPr txBox="1">
            <a:spLocks noChangeArrowheads="1"/>
          </p:cNvSpPr>
          <p:nvPr/>
        </p:nvSpPr>
        <p:spPr bwMode="auto">
          <a:xfrm>
            <a:off x="1066800" y="6019800"/>
            <a:ext cx="487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Owned by Product Manager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Quality Assurance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062" name="Text Box 14"/>
          <p:cNvSpPr txBox="1">
            <a:spLocks noChangeArrowheads="1"/>
          </p:cNvSpPr>
          <p:nvPr/>
        </p:nvSpPr>
        <p:spPr bwMode="auto">
          <a:xfrm>
            <a:off x="914400" y="6094270"/>
            <a:ext cx="74676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/>
              <a:t>Owned by Quality Systems</a:t>
            </a:r>
            <a:endParaRPr lang="en-US" b="1" dirty="0"/>
          </a:p>
        </p:txBody>
      </p:sp>
      <p:sp>
        <p:nvSpPr>
          <p:cNvPr id="258063" name="Rectangle 15"/>
          <p:cNvSpPr>
            <a:spLocks noChangeArrowheads="1"/>
          </p:cNvSpPr>
          <p:nvPr/>
        </p:nvSpPr>
        <p:spPr bwMode="auto">
          <a:xfrm>
            <a:off x="1066800" y="1938337"/>
            <a:ext cx="769620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Provide visibility on product quality, project processes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Review, inspect project products to verify compliance with</a:t>
            </a:r>
            <a:br>
              <a:rPr lang="en-US" sz="2000" dirty="0"/>
            </a:br>
            <a:r>
              <a:rPr lang="en-US" sz="2000" dirty="0"/>
              <a:t>   procedures, standards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Assess if project management activities follow CMM processes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Provide managers with reviews, inspections, assessment results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Assist in developing quality, software configuration</a:t>
            </a:r>
            <a:br>
              <a:rPr lang="en-US" sz="2000" dirty="0"/>
            </a:br>
            <a:r>
              <a:rPr lang="en-US" sz="2000" dirty="0"/>
              <a:t>   management plans 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Assist in establishing software and project management </a:t>
            </a:r>
            <a:br>
              <a:rPr lang="en-US" sz="2000" dirty="0"/>
            </a:br>
            <a:r>
              <a:rPr lang="en-US" sz="2000" dirty="0"/>
              <a:t>   standards, procedures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 Management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1066800" y="1981200"/>
            <a:ext cx="7772400" cy="370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Establish, maintain product integrity throughout software life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cycle</a:t>
            </a:r>
            <a:endParaRPr lang="en-US" sz="2000" dirty="0"/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Identify software configuration items (customer software products </a:t>
            </a:r>
            <a:br>
              <a:rPr lang="en-US" sz="2000" dirty="0"/>
            </a:br>
            <a:r>
              <a:rPr lang="en-US" sz="2000" dirty="0"/>
              <a:t>   and items identified with or required to create software products)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Control changes to configuration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Maintain integrity and traceability of configuration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Establish software baseline library and control builds/releases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Utilize change control and configuration audit functions </a:t>
            </a:r>
          </a:p>
        </p:txBody>
      </p:sp>
      <p:sp>
        <p:nvSpPr>
          <p:cNvPr id="256014" name="Text Box 14"/>
          <p:cNvSpPr txBox="1">
            <a:spLocks noChangeArrowheads="1"/>
          </p:cNvSpPr>
          <p:nvPr/>
        </p:nvSpPr>
        <p:spPr bwMode="auto">
          <a:xfrm>
            <a:off x="838200" y="5943600"/>
            <a:ext cx="74676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Owned by Quality Systems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457200"/>
            <a:ext cx="80772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Tracking and Oversight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3965" name="Rectangle 13"/>
          <p:cNvSpPr>
            <a:spLocks noChangeArrowheads="1"/>
          </p:cNvSpPr>
          <p:nvPr/>
        </p:nvSpPr>
        <p:spPr bwMode="auto">
          <a:xfrm>
            <a:off x="970697" y="1981200"/>
            <a:ext cx="78486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Provide visibility on project progress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Enable management to act on significant deviation from plan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Compare software size, effort, cost, schedule against estimates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Review commitments with management at selected milestones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Negotiate change with affected groups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  <a:buFontTx/>
              <a:buChar char="•"/>
            </a:pPr>
            <a:r>
              <a:rPr lang="en-US" sz="2000" dirty="0"/>
              <a:t>  Correct problems through revising plan or improving performance</a:t>
            </a:r>
          </a:p>
          <a:p>
            <a:pPr algn="l" eaLnBrk="0" hangingPunct="0">
              <a:spcBef>
                <a:spcPct val="0"/>
              </a:spcBef>
              <a:spcAft>
                <a:spcPct val="75000"/>
              </a:spcAft>
            </a:pPr>
            <a:r>
              <a:rPr lang="en-US" sz="2000" dirty="0"/>
              <a:t>    (Looking at MS Project web-based timekeeping system)</a:t>
            </a:r>
          </a:p>
        </p:txBody>
      </p:sp>
      <p:sp>
        <p:nvSpPr>
          <p:cNvPr id="253966" name="Text Box 14"/>
          <p:cNvSpPr txBox="1">
            <a:spLocks noChangeArrowheads="1"/>
          </p:cNvSpPr>
          <p:nvPr/>
        </p:nvSpPr>
        <p:spPr bwMode="auto">
          <a:xfrm>
            <a:off x="1143001" y="5988644"/>
            <a:ext cx="7010400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/>
              <a:t>Owned by Product </a:t>
            </a:r>
            <a:r>
              <a:rPr lang="en-US" sz="2000" b="1" dirty="0" smtClean="0"/>
              <a:t>, Development  </a:t>
            </a:r>
            <a:r>
              <a:rPr lang="en-US" sz="2000" b="1" dirty="0"/>
              <a:t>or Project Manager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Pages>20</Pages>
  <Words>1056</Words>
  <Application>Microsoft Office PowerPoint</Application>
  <PresentationFormat>Letter Paper (8.5x11 in)</PresentationFormat>
  <Paragraphs>234</Paragraphs>
  <Slides>31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Waveform</vt:lpstr>
      <vt:lpstr>VISIO</vt:lpstr>
      <vt:lpstr>Document</vt:lpstr>
      <vt:lpstr>Worksheet</vt:lpstr>
      <vt:lpstr> </vt:lpstr>
      <vt:lpstr> </vt:lpstr>
      <vt:lpstr> </vt:lpstr>
      <vt:lpstr> </vt:lpstr>
      <vt:lpstr>Level 2 Key Practice Focus for Key Process Areas</vt:lpstr>
      <vt:lpstr>Requirements Management</vt:lpstr>
      <vt:lpstr>Software Quality Assurance</vt:lpstr>
      <vt:lpstr>Software Configuration Management</vt:lpstr>
      <vt:lpstr>Project Tracking and Oversight</vt:lpstr>
      <vt:lpstr>Project Planning</vt:lpstr>
      <vt:lpstr>PowerPoint Presentation</vt:lpstr>
      <vt:lpstr>PowerPoint Presentation</vt:lpstr>
      <vt:lpstr>PowerPoint Presentation</vt:lpstr>
      <vt:lpstr>Requirements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Design/Project Planning Stage</vt:lpstr>
      <vt:lpstr>Work Breakdown Structure (WBS) in Excel</vt:lpstr>
      <vt:lpstr>Software Development Plan Template in Word </vt:lpstr>
      <vt:lpstr>MS Project Plan Template in MS Project </vt:lpstr>
      <vt:lpstr>Coding/Documentation Stage</vt:lpstr>
      <vt:lpstr>Application Run Book in Word </vt:lpstr>
      <vt:lpstr>Unit Test Specifications in Word </vt:lpstr>
      <vt:lpstr>Documentation Estimates in Excel </vt:lpstr>
      <vt:lpstr>Build/Test/Release Stage</vt:lpstr>
      <vt:lpstr>Change and Release Management Procedure in Word</vt:lpstr>
      <vt:lpstr>Build/Release Notes in Word</vt:lpstr>
      <vt:lpstr>The Next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2011-07-26T06:14:45Z</dcterms:created>
  <dcterms:modified xsi:type="dcterms:W3CDTF">2011-07-26T22:02:41Z</dcterms:modified>
  <cp:contentStatus/>
</cp:coreProperties>
</file>